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3AF5DE65.xml" ContentType="application/vnd.ms-powerpoint.comments+xml"/>
  <Override PartName="/ppt/comments/modernComment_117_8C8253C8.xml" ContentType="application/vnd.ms-powerpoint.comments+xml"/>
  <Override PartName="/ppt/comments/modernComment_125_1A20CADF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  <p:sldMasterId id="2147483719" r:id="rId5"/>
  </p:sldMasterIdLst>
  <p:notesMasterIdLst>
    <p:notesMasterId r:id="rId30"/>
  </p:notesMasterIdLst>
  <p:handoutMasterIdLst>
    <p:handoutMasterId r:id="rId31"/>
  </p:handoutMasterIdLst>
  <p:sldIdLst>
    <p:sldId id="256" r:id="rId6"/>
    <p:sldId id="278" r:id="rId7"/>
    <p:sldId id="267" r:id="rId8"/>
    <p:sldId id="268" r:id="rId9"/>
    <p:sldId id="281" r:id="rId10"/>
    <p:sldId id="279" r:id="rId11"/>
    <p:sldId id="292" r:id="rId12"/>
    <p:sldId id="293" r:id="rId13"/>
    <p:sldId id="296" r:id="rId14"/>
    <p:sldId id="294" r:id="rId15"/>
    <p:sldId id="297" r:id="rId16"/>
    <p:sldId id="298" r:id="rId17"/>
    <p:sldId id="295" r:id="rId18"/>
    <p:sldId id="301" r:id="rId19"/>
    <p:sldId id="305" r:id="rId20"/>
    <p:sldId id="304" r:id="rId21"/>
    <p:sldId id="283" r:id="rId22"/>
    <p:sldId id="282" r:id="rId23"/>
    <p:sldId id="285" r:id="rId24"/>
    <p:sldId id="286" r:id="rId25"/>
    <p:sldId id="288" r:id="rId26"/>
    <p:sldId id="287" r:id="rId27"/>
    <p:sldId id="289" r:id="rId28"/>
    <p:sldId id="273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3F07B12-FAE0-28AD-E538-EEDF72EBCEF7}" name="Noyan, Alican" initials="NA" userId="S::noyan.a@buas.nl::f2106684-872a-4b1d-b983-18c991c41330" providerId="AD"/>
  <p188:author id="{A9878740-8B24-E015-19E6-4C2DC5D6CC7C}" name="Bhushan, Nitin" initials="BN" userId="S::bhushan.n@buas.nl::b70ad1ac-80f8-452d-97e3-49086ae68978" providerId="AD"/>
  <p188:author id="{340C3EA1-4802-6F83-FF26-A8A3A773991A}" name="Heijligers, Bram" initials="HB" userId="S::heijligers.b@buas.nl::5cef929d-ecf9-4fca-bf12-bc5ee065fc99" providerId="AD"/>
  <p188:author id="{069542DF-FD5F-DFCE-64EB-70A6D63387E4}" name="Kozlova, Zhanna" initials="KZ" userId="S::kozlova.z@buas.nl::8d63d5a7-3991-4693-b13a-8e2a489aa35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8/10/relationships/authors" Target="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comments/modernComment_100_3AF5DE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01A8BE2-E0AB-4125-9A4E-F4F91E9C11D0}" authorId="{A9878740-8B24-E015-19E6-4C2DC5D6CC7C}" status="resolved" created="2023-01-29T21:26:36.849" complete="100000">
    <pc:sldMkLst xmlns:pc="http://schemas.microsoft.com/office/powerpoint/2013/main/command">
      <pc:docMk/>
      <pc:sldMk cId="989191781" sldId="256"/>
    </pc:sldMkLst>
    <p188:replyLst>
      <p188:reply id="{84FEA443-7B5D-4B54-93CF-5525C3ABAF3D}" authorId="{340C3EA1-4802-6F83-FF26-A8A3A773991A}" created="2023-01-30T13:19:52.671">
        <p188:txBody>
          <a:bodyPr/>
          <a:lstStyle/>
          <a:p>
            <a:r>
              <a:rPr lang="nl-NL"/>
              <a:t>[@Blerck, Irene van] is still polishing the creative brief but you can find it here: https://adsai.buas.nl/Year1/BlockC/#project-based-learning---creative-brief
This is a template for their final hand-in. The problem statement is part of the AI-Canvas under opportunity in slide 4; otherwise we would have overlap</a:t>
            </a:r>
          </a:p>
        </p188:txBody>
      </p188:reply>
      <p188:reply id="{4CA52233-A0CF-4D7C-A5A5-175F9BA4B803}" authorId="{A9878740-8B24-E015-19E6-4C2DC5D6CC7C}" created="2023-01-30T13:47:14.367">
        <p188:txBody>
          <a:bodyPr/>
          <a:lstStyle/>
          <a:p>
            <a:r>
              <a:rPr lang="en-US"/>
              <a:t>ok, then I think I misunderstood the purpose of this document. Ignore my suggestions!</a:t>
            </a:r>
          </a:p>
        </p188:txBody>
      </p188:reply>
    </p188:replyLst>
    <p188:txBody>
      <a:bodyPr/>
      <a:lstStyle/>
      <a:p>
        <a:r>
          <a:rPr lang="en-US"/>
          <a:t>What is the project? I am missing a problem statement.</a:t>
        </a:r>
      </a:p>
    </p188:txBody>
  </p188:cm>
</p188:cmLst>
</file>

<file path=ppt/comments/modernComment_117_8C8253C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27FF69-2AE9-44D9-99D3-D48A16F637D5}" authorId="{A9878740-8B24-E015-19E6-4C2DC5D6CC7C}" status="resolved" created="2023-01-29T21:28:49.666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357351368" sldId="279"/>
      <ac:spMk id="3" creationId="{F36FCBD6-377B-C63F-1408-7F7A658C865E}"/>
      <ac:txMk cp="45" len="22">
        <ac:context len="68" hash="3573328679"/>
      </ac:txMk>
    </ac:txMkLst>
    <p188:pos x="1738923" y="664307"/>
    <p188:replyLst>
      <p188:reply id="{9271B818-69A8-46BF-8F1A-80D04CFF46F3}" authorId="{340C3EA1-4802-6F83-FF26-A8A3A773991A}" created="2023-01-30T13:26:48.011">
        <p188:txBody>
          <a:bodyPr/>
          <a:lstStyle/>
          <a:p>
            <a:r>
              <a:rPr lang="nl-NL"/>
              <a:t>Stems from the first week where they  generate their project idea and do a selection within the imsitu the dataset</a:t>
            </a:r>
          </a:p>
        </p188:txBody>
      </p188:reply>
      <p188:reply id="{8DEA7A2E-AC10-43DD-9F3D-6975A7F1AF2F}" authorId="{A9878740-8B24-E015-19E6-4C2DC5D6CC7C}" created="2023-01-30T13:49:42.903">
        <p188:txBody>
          <a:bodyPr/>
          <a:lstStyle/>
          <a:p>
            <a:r>
              <a:rPr lang="en-US"/>
              <a:t>makes sense now</a:t>
            </a:r>
          </a:p>
        </p188:txBody>
      </p188:reply>
    </p188:replyLst>
    <p188:txBody>
      <a:bodyPr/>
      <a:lstStyle/>
      <a:p>
        <a:r>
          <a:rPr lang="en-US"/>
          <a:t>not clear.</a:t>
        </a:r>
      </a:p>
    </p188:txBody>
  </p188:cm>
</p188:cmLst>
</file>

<file path=ppt/comments/modernComment_125_1A20CAD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98C8D4C-A48D-4509-91EB-4860EAFB0E72}" authorId="{A9878740-8B24-E015-19E6-4C2DC5D6CC7C}" status="resolved" created="2023-01-29T21:30:15.121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38356703" sldId="293"/>
      <ac:spMk id="4" creationId="{466E84BE-221A-928E-0894-D366C327620E}"/>
      <ac:txMk cp="5" len="9">
        <ac:context len="16" hash="580775436"/>
      </ac:txMk>
    </ac:txMkLst>
    <p188:pos x="3995615" y="234461"/>
    <p188:txBody>
      <a:bodyPr/>
      <a:lstStyle/>
      <a:p>
        <a:r>
          <a:rPr lang="en-US"/>
          <a:t>nice!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9D317E2-89CF-BF42-AE9F-1E591F3FE6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4C057F-DD8E-3C49-A2E7-A6D6ECD66F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569D-5793-854B-AD14-A4A92002595E}" type="datetimeFigureOut">
              <a:rPr lang="nl-NL" smtClean="0"/>
              <a:t>4-2-2023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864519D-1C87-FD4B-B00A-2DA94782ED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08F263-2994-7B4C-82A2-4CDFFA4B0E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E908-F265-BD4B-9820-E8CE97EAAC2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2313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FB1B7-C8F7-8843-BF43-280387B2B40F}" type="datetimeFigureOut">
              <a:rPr lang="nl-NL" smtClean="0"/>
              <a:t>4-2-2023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5874-2264-DB45-A455-DDA96B8CCAE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639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FC5874-2264-DB45-A455-DDA96B8CCAE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283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A6C8C274-345F-C24F-B914-9D57A4FC4BF7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146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C85429B-7EB3-084A-A4F2-852F584DF39D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8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ISURE EVENT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6B00DB6-5B71-E84F-BC2E-BED7F0E7F3EC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ISTIC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FD12A8D7-D751-9541-9AE7-BF53D0FEBC02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6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448D5C6B-2343-F24D-8098-49B80807734D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31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1503BD7-7D4E-034E-A73D-34A96F7C2B9E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4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WN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CE7ED-B6C7-5F49-A328-1F510803E5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2625" y="0"/>
            <a:ext cx="11509375" cy="5457825"/>
          </a:xfrm>
          <a:solidFill>
            <a:schemeClr val="bg1">
              <a:alpha val="0"/>
            </a:schemeClr>
          </a:solidFill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9B625D9-B9EE-6E45-88E2-4D1C6CB4222C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013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7ECE7121-FBD5-B04C-9051-955FACEB8C14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="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8"/>
            <a:ext cx="11144920" cy="3735895"/>
          </a:xfrm>
          <a:prstGeom prst="rect">
            <a:avLst/>
          </a:prstGeom>
        </p:spPr>
        <p:txBody>
          <a:bodyPr wrap="square"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9" name="Titel 18">
            <a:extLst>
              <a:ext uri="{FF2B5EF4-FFF2-40B4-BE49-F238E27FC236}">
                <a16:creationId xmlns:a16="http://schemas.microsoft.com/office/drawing/2014/main" id="{6E37925F-CA59-EA4B-87ED-B4446264C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273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D076CE5-49C4-1047-90C9-08077C54E025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inhoud 2">
            <a:extLst>
              <a:ext uri="{FF2B5EF4-FFF2-40B4-BE49-F238E27FC236}">
                <a16:creationId xmlns:a16="http://schemas.microsoft.com/office/drawing/2014/main" id="{1268AB72-F30A-4844-AFAE-20251F3B1D8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71381"/>
            <a:ext cx="11144922" cy="4154984"/>
          </a:xfrm>
          <a:prstGeom prst="rect">
            <a:avLst/>
          </a:prstGeom>
        </p:spPr>
        <p:txBody>
          <a:bodyPr>
            <a:no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  <p:sp>
        <p:nvSpPr>
          <p:cNvPr id="14" name="Titel 18">
            <a:extLst>
              <a:ext uri="{FF2B5EF4-FFF2-40B4-BE49-F238E27FC236}">
                <a16:creationId xmlns:a16="http://schemas.microsoft.com/office/drawing/2014/main" id="{688B96DB-3A09-5D41-96EB-01A013AF8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8379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7BE5A74-8120-B541-8B08-C0396A2FDC64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ECFF16CA-AD10-5343-89C2-717896D9EA8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6957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162539FB-202D-7448-9B76-4D3F85DFC8D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04964" y="1877670"/>
            <a:ext cx="5390199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5" name="Titel 18">
            <a:extLst>
              <a:ext uri="{FF2B5EF4-FFF2-40B4-BE49-F238E27FC236}">
                <a16:creationId xmlns:a16="http://schemas.microsoft.com/office/drawing/2014/main" id="{D3DFFFC9-390E-9640-9571-5C38971AC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7706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D1B948D2-A1A1-F04B-B617-A343C034765F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9EB354-C69C-5643-9D58-5562543DF02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  <p:sp>
        <p:nvSpPr>
          <p:cNvPr id="10" name="Titel 18">
            <a:extLst>
              <a:ext uri="{FF2B5EF4-FFF2-40B4-BE49-F238E27FC236}">
                <a16:creationId xmlns:a16="http://schemas.microsoft.com/office/drawing/2014/main" id="{949D0D18-EF80-BF45-81DC-61E86990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AF9BE3C-D98B-1145-B3B9-29CC71E86FE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0343" y="1461856"/>
            <a:ext cx="5389200" cy="3888000"/>
          </a:xfrm>
          <a:prstGeom prst="rect">
            <a:avLst/>
          </a:prstGeom>
        </p:spPr>
        <p:txBody>
          <a:bodyPr/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0269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9409560F-09D7-1541-AA3E-48454F3386CB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172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WO COLUMN VERTIC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144922" cy="86768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BB334B0-1517-8E49-8E98-1A6D5ACFD79A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13" name="Tijdelijke aanduiding voor tekst 12">
            <a:extLst>
              <a:ext uri="{FF2B5EF4-FFF2-40B4-BE49-F238E27FC236}">
                <a16:creationId xmlns:a16="http://schemas.microsoft.com/office/drawing/2014/main" id="{99E194CE-1199-B444-9E43-C863C6A948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11144922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F897C773-B67B-E142-9E01-29A0177E2FF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7882" y="1881852"/>
            <a:ext cx="11144919" cy="1221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</p:txBody>
      </p:sp>
      <p:sp>
        <p:nvSpPr>
          <p:cNvPr id="17" name="Tijdelijke aanduiding voor tekst 12">
            <a:extLst>
              <a:ext uri="{FF2B5EF4-FFF2-40B4-BE49-F238E27FC236}">
                <a16:creationId xmlns:a16="http://schemas.microsoft.com/office/drawing/2014/main" id="{22D87F01-9DD2-8D4D-9195-78BF27BC2C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37882" y="3485645"/>
            <a:ext cx="11144921" cy="471498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B7EE"/>
                </a:solidFill>
                <a:latin typeface="Open Sans SemiBold" panose="020B0606030504020204" pitchFamily="34" charset="0"/>
              </a:defRPr>
            </a:lvl1pPr>
          </a:lstStyle>
          <a:p>
            <a:endParaRPr lang="nl-NL"/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F81BD049-5E4B-9149-B907-EEBC60CA884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37882" y="3957143"/>
            <a:ext cx="11144921" cy="164044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98900" indent="-198900">
              <a:buClr>
                <a:srgbClr val="EE731A"/>
              </a:buClr>
              <a:buFont typeface="Arial" panose="020B0604020202020204" pitchFamily="34" charset="0"/>
              <a:buChar char="•"/>
              <a:defRPr sz="2100" baseline="0">
                <a:solidFill>
                  <a:schemeClr val="tx1"/>
                </a:solidFill>
              </a:defRPr>
            </a:lvl1pPr>
          </a:lstStyle>
          <a:p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r>
              <a:rPr lang="nl-NL"/>
              <a:t>
</a:t>
            </a:r>
            <a:r>
              <a:rPr lang="nl-NL" err="1"/>
              <a:t>Text</a:t>
            </a:r>
            <a:endParaRPr lang="nl-NL"/>
          </a:p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3182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5AB97BA9-CF0A-E84E-8749-19F48DD9B11A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18FF14D-DE4B-5145-AA10-4DA74DE2D5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062870"/>
          </a:xfrm>
          <a:prstGeom prst="rect">
            <a:avLst/>
          </a:prstGeom>
        </p:spPr>
        <p:txBody>
          <a:bodyPr tIns="108000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8403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DB27365-2F06-6844-B8A5-69B9719875E4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C3B9D9-D47F-E64C-B5FB-5C72B67A6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7882" y="2462709"/>
            <a:ext cx="11145600" cy="774700"/>
          </a:xfrm>
          <a:prstGeom prst="rect">
            <a:avLst/>
          </a:prstGeom>
        </p:spPr>
        <p:txBody>
          <a:bodyPr/>
          <a:lstStyle>
            <a:lvl1pPr algn="ctr">
              <a:defRPr sz="4400" baseline="0">
                <a:solidFill>
                  <a:schemeClr val="bg1"/>
                </a:solidFill>
                <a:latin typeface="Open Sans SemiBold" panose="020B0606030504020204" pitchFamily="34" charset="0"/>
              </a:defRPr>
            </a:lvl1pPr>
          </a:lstStyle>
          <a:p>
            <a:r>
              <a:rPr lang="nl-NL" err="1"/>
              <a:t>Thank</a:t>
            </a:r>
            <a:r>
              <a:rPr lang="nl-NL"/>
              <a:t> </a:t>
            </a:r>
            <a:r>
              <a:rPr lang="nl-NL" err="1"/>
              <a:t>you</a:t>
            </a:r>
            <a:r>
              <a:rPr lang="nl-NL"/>
              <a:t>!</a:t>
            </a: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11D22F6-CF91-A141-9E4D-70FE81B1761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16082" y="3429000"/>
            <a:ext cx="5389200" cy="219551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Clr>
                <a:srgbClr val="EE731A"/>
              </a:buClr>
              <a:buFontTx/>
              <a:buNone/>
              <a:defRPr sz="2100" baseline="0">
                <a:solidFill>
                  <a:schemeClr val="bg1"/>
                </a:solidFill>
              </a:defRPr>
            </a:lvl1pPr>
          </a:lstStyle>
          <a:p>
            <a:r>
              <a:rPr lang="nl-NL" err="1"/>
              <a:t>Text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982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54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2B7B323-1BBF-154D-9615-F7F8C12858F4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550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5113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BD6842B2-56C3-D54C-9729-905D554F93B8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10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ILT ENVIRON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CAABC345-69CA-A944-8CD9-FFF238BA6EFB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5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80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SCIENCE A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07072F27-C774-C541-A0DB-86DF7F09557D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3525"/>
            <a:ext cx="1357004" cy="150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ILIT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69338287-3AF1-3343-8F1E-141790FD5731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74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82E36227-6559-B345-8F13-90870F7B8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27200" y="5088467"/>
            <a:ext cx="9372600" cy="982134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2E6A56B8-FC91-974F-8B83-5BBA1FD08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6" name="Tijdelijke aanduiding voor datum 5">
            <a:extLst>
              <a:ext uri="{FF2B5EF4-FFF2-40B4-BE49-F238E27FC236}">
                <a16:creationId xmlns:a16="http://schemas.microsoft.com/office/drawing/2014/main" id="{AD68268A-8F62-4D41-92A6-869CF171E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2531" y="6356350"/>
            <a:ext cx="2370670" cy="365125"/>
          </a:xfrm>
          <a:prstGeom prst="rect">
            <a:avLst/>
          </a:prstGeom>
        </p:spPr>
        <p:txBody>
          <a:bodyPr/>
          <a:lstStyle/>
          <a:p>
            <a:fld id="{E5568E9F-E84D-C14D-8FA6-15284E6958F8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691EF1DB-EC09-3B46-BCC5-40D93BB3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1334" y="6356350"/>
            <a:ext cx="33782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nl-NL"/>
              <a:t>&lt;Optional&gt;</a:t>
            </a:r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537C85A3-7741-9746-9E02-289218801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2117" y="6356350"/>
            <a:ext cx="610150" cy="365125"/>
          </a:xfrm>
          <a:prstGeom prst="rect">
            <a:avLst/>
          </a:prstGeom>
        </p:spPr>
        <p:txBody>
          <a:bodyPr/>
          <a:lstStyle/>
          <a:p>
            <a:fld id="{AA6C878E-6624-8940-965B-E61AF946BCDB}" type="slidenum">
              <a:rPr lang="nl-NL" smtClean="0"/>
              <a:t>‹#›</a:t>
            </a:fld>
            <a:endParaRPr lang="nl-NL"/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7915C8A6-1C65-1B4D-96DE-491178A58B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0196" y="0"/>
            <a:ext cx="1357004" cy="135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7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9D204BC3-D550-6C4A-888D-7B95F79F4232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</a:t>
            </a:r>
            <a:r>
              <a:rPr lang="nl-NL" err="1"/>
              <a:t>Optional</a:t>
            </a:r>
            <a:r>
              <a:rPr lang="nl-NL"/>
              <a:t>&gt;</a:t>
            </a:r>
          </a:p>
        </p:txBody>
      </p:sp>
      <p:sp>
        <p:nvSpPr>
          <p:cNvPr id="11" name="Tijdelijke aanduiding voor titel 10">
            <a:extLst>
              <a:ext uri="{FF2B5EF4-FFF2-40B4-BE49-F238E27FC236}">
                <a16:creationId xmlns:a16="http://schemas.microsoft.com/office/drawing/2014/main" id="{D09ABA41-6BF9-2A46-9E75-DA4409960371}"/>
              </a:ext>
            </a:extLst>
          </p:cNvPr>
          <p:cNvSpPr>
            <a:spLocks noGrp="1" noChangeAspect="1"/>
          </p:cNvSpPr>
          <p:nvPr>
            <p:ph type="title"/>
          </p:nvPr>
        </p:nvSpPr>
        <p:spPr>
          <a:xfrm>
            <a:off x="1727200" y="3564467"/>
            <a:ext cx="9372600" cy="15240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468000" tIns="288000" rIns="468000" bIns="45720" rtlCol="0" anchor="t" anchorCtr="0">
            <a:noAutofit/>
          </a:bodyPr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CCBB489B-C61E-7645-8AA7-236EC08917CB}"/>
              </a:ext>
            </a:extLst>
          </p:cNvPr>
          <p:cNvSpPr>
            <a:spLocks noGrp="1" noChangeAspect="1"/>
          </p:cNvSpPr>
          <p:nvPr>
            <p:ph type="body" idx="1"/>
          </p:nvPr>
        </p:nvSpPr>
        <p:spPr>
          <a:xfrm>
            <a:off x="1727200" y="5088467"/>
            <a:ext cx="9372600" cy="982133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108000" rIns="468000" bIns="360000" rtlCol="0"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219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15" r:id="rId6"/>
    <p:sldLayoutId id="2147483731" r:id="rId7"/>
    <p:sldLayoutId id="2147483733" r:id="rId8"/>
    <p:sldLayoutId id="2147483735" r:id="rId9"/>
    <p:sldLayoutId id="2147483737" r:id="rId10"/>
    <p:sldLayoutId id="2147483741" r:id="rId11"/>
    <p:sldLayoutId id="2147483739" r:id="rId12"/>
    <p:sldLayoutId id="2147483743" r:id="rId13"/>
    <p:sldLayoutId id="2147483745" r:id="rId14"/>
    <p:sldLayoutId id="214748371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EC7C305-8803-294D-8292-E4B8A5D905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5459" y="6356350"/>
            <a:ext cx="237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ECC8C2D5-4E6A-5441-84B3-10BD96EE8891}" type="datetime2">
              <a:rPr lang="nl-NL" smtClean="0"/>
              <a:t>zaterdag 4 februari 2023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F107B27-7C33-B241-9977-65097EBA9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1191" y="6356350"/>
            <a:ext cx="6110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AA6C878E-6624-8940-965B-E61AF946BCDB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8FB66662-2302-534E-9988-D5B985E0B6A3}"/>
              </a:ext>
            </a:extLst>
          </p:cNvPr>
          <p:cNvSpPr txBox="1">
            <a:spLocks/>
          </p:cNvSpPr>
          <p:nvPr userDrawn="1"/>
        </p:nvSpPr>
        <p:spPr>
          <a:xfrm>
            <a:off x="2143298" y="3789970"/>
            <a:ext cx="8588433" cy="1388860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0" i="0" kern="1200" baseline="0">
                <a:solidFill>
                  <a:srgbClr val="0E3E67"/>
                </a:solidFill>
                <a:latin typeface="Open Sans Semibold" panose="020B0606030504020204" pitchFamily="34" charset="0"/>
                <a:ea typeface="+mj-ea"/>
                <a:cs typeface="+mj-cs"/>
              </a:defRPr>
            </a:lvl1pPr>
          </a:lstStyle>
          <a:p>
            <a:endParaRPr lang="nl-NL">
              <a:solidFill>
                <a:schemeClr val="tx2"/>
              </a:solidFill>
            </a:endParaRPr>
          </a:p>
        </p:txBody>
      </p:sp>
      <p:sp>
        <p:nvSpPr>
          <p:cNvPr id="10" name="Tijdelijke aanduiding voor voettekst 9">
            <a:extLst>
              <a:ext uri="{FF2B5EF4-FFF2-40B4-BE49-F238E27FC236}">
                <a16:creationId xmlns:a16="http://schemas.microsoft.com/office/drawing/2014/main" id="{91BAF26F-AC64-EB4F-BD44-3E005B626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12107" y="6356350"/>
            <a:ext cx="3385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nl-NL"/>
              <a:t>&lt;Optional&gt;</a:t>
            </a:r>
          </a:p>
        </p:txBody>
      </p:sp>
    </p:spTree>
    <p:extLst>
      <p:ext uri="{BB962C8B-B14F-4D97-AF65-F5344CB8AC3E}">
        <p14:creationId xmlns:p14="http://schemas.microsoft.com/office/powerpoint/2010/main" val="35465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1" r:id="rId2"/>
    <p:sldLayoutId id="2147483723" r:id="rId3"/>
    <p:sldLayoutId id="2147483722" r:id="rId4"/>
    <p:sldLayoutId id="2147483720" r:id="rId5"/>
    <p:sldLayoutId id="2147483729" r:id="rId6"/>
    <p:sldLayoutId id="2147483726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Open Sans Semibold" panose="020B0606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420" userDrawn="1">
          <p15:clr>
            <a:srgbClr val="F26B43"/>
          </p15:clr>
        </p15:guide>
        <p15:guide id="3" pos="4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3AF5DE6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7_8C8253C8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5_1A20CADF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jdelijke aanduiding voor tekst 25">
            <a:extLst>
              <a:ext uri="{FF2B5EF4-FFF2-40B4-BE49-F238E27FC236}">
                <a16:creationId xmlns:a16="http://schemas.microsoft.com/office/drawing/2014/main" id="{0C64607B-E8EE-204A-9080-04231F8F55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err="1"/>
              <a:t>FirstName</a:t>
            </a:r>
            <a:r>
              <a:rPr lang="nl-NL"/>
              <a:t> </a:t>
            </a:r>
            <a:r>
              <a:rPr lang="nl-NL" err="1"/>
              <a:t>LastName</a:t>
            </a:r>
            <a:endParaRPr lang="nl-NL"/>
          </a:p>
          <a:p>
            <a:r>
              <a:rPr lang="nl-NL" err="1"/>
              <a:t>StudentNumber</a:t>
            </a:r>
            <a:endParaRPr lang="nl-NL"/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B8C37745-5CAB-B949-8072-79528679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Project Proposal</a:t>
            </a:r>
            <a:r>
              <a:rPr lang="en-US"/>
              <a:t>: </a:t>
            </a:r>
            <a:r>
              <a:rPr lang="en-US" err="1"/>
              <a:t>YourTitleHere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919178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F50D56-C094-49F0-19E7-E703EC9E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10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75270-2B64-A20B-95D0-FB6920DCBCA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Show every layer using </a:t>
            </a:r>
            <a:r>
              <a:rPr lang="en-US" err="1">
                <a:latin typeface="Open Sans"/>
                <a:ea typeface="Open Sans"/>
                <a:cs typeface="Open Sans"/>
              </a:rPr>
              <a:t>model.summary</a:t>
            </a:r>
            <a:r>
              <a:rPr lang="en-US">
                <a:latin typeface="Open Sans"/>
                <a:ea typeface="Open Sans"/>
                <a:cs typeface="Open Sans"/>
              </a:rPr>
              <a:t>()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If you used transfer learning, describe the pre-trained model + the layers you have added to it.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FF404C-8F83-37A5-2F4A-6D40CC64A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CNN architecture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26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61038B-4DB1-2DC7-8D46-B981CF0EA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11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8C140-3745-7F38-5FE1-B2DFC9B044B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Which loss function is used and why?</a:t>
            </a:r>
            <a:endParaRPr lang="en-US"/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Which optimizer and learning rate is used and why?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Which metric(s) were used and why?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Plot &amp; interpret learning curves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F304B2-EC73-99DE-56E6-15C34C9A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CNN training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21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AF442E-ADA6-DEDC-30C5-ECDB2A473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12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14D02-6729-8AE0-7046-08D28CB3EE9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Show &amp; interpret selected metrics and/or plots.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F33F2B-7B42-65F0-2C41-1A05189D8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Model performance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93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0FDCEC-63D1-D8E6-49E0-97A9A5CA3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13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EE0E7-E9C9-51F9-84F1-9FF3631FFFAD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Show &amp; interpret worst errors.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2C57F9-3235-0290-222B-989B87C8E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Error analysis</a:t>
            </a:r>
            <a:endParaRPr lang="en-US">
              <a:latin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78342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312DF2-3FDC-03F5-91DE-C1602CCA6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14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9CB05-7BA6-619A-EF23-37E5E172D67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US">
                <a:latin typeface="Open Sans"/>
                <a:ea typeface="Open Sans"/>
                <a:cs typeface="Open Sans"/>
              </a:rPr>
              <a:t>You have described your finalized model. Explain how you got here from the very first model you created. Describe a minimum of two iterations you did.</a:t>
            </a:r>
          </a:p>
          <a:p>
            <a:pPr marL="198755" indent="-198755"/>
            <a:endParaRPr lang="en-US">
              <a:latin typeface="Open Sans"/>
              <a:ea typeface="Open Sans"/>
              <a:cs typeface="Open Sans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On week 4, day 4, you learned 3 methods to tackle small datasets. Explain which one did you use and how it changed your model performance</a:t>
            </a:r>
            <a:endParaRPr lang="en-US">
              <a:ea typeface="Open Sans"/>
              <a:cs typeface="Open Sans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On week 5 you learned about error analysis and data iteration loop. Explain what you observed in the error analysis and how did you change the dataset as a result.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And any other iteration you would like to describe.</a:t>
            </a:r>
            <a:endParaRPr lang="en-US">
              <a:ea typeface="Open Sans"/>
              <a:cs typeface="Open Sans"/>
            </a:endParaRPr>
          </a:p>
          <a:p>
            <a:pPr marL="198755" indent="-198755"/>
            <a:endParaRPr lang="en-US">
              <a:ea typeface="Open Sans"/>
              <a:cs typeface="Open San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AA9316-0E5A-4AFF-5F66-5F364B7F7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Open Sans Semibold"/>
                <a:ea typeface="Open Sans Semibold"/>
                <a:cs typeface="Open Sans Semibold"/>
              </a:rPr>
              <a:t>PoC: Iteration</a:t>
            </a:r>
            <a:endParaRPr lang="en-US"/>
          </a:p>
          <a:p>
            <a:endParaRPr lang="en-US">
              <a:ea typeface="Open Sans Semibold"/>
              <a:cs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21073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36546-7B58-A7AF-6999-9032448E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FCBD6-377B-C63F-1408-7F7A658C86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latin typeface="Open Sans SemiBold"/>
                <a:ea typeface="Open Sans SemiBold"/>
                <a:cs typeface="Open Sans SemiBold"/>
              </a:rPr>
              <a:t>Bias, fairness, transparency and interpretability</a:t>
            </a:r>
            <a:endParaRPr lang="en-US" dirty="0">
              <a:ea typeface="Open Sans SemiBold"/>
              <a:cs typeface="Open Sans SemiBold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85D55-35C4-B5C7-9B24-D687D6A0986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wrap="square"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</a:t>
            </a:r>
            <a:endParaRPr lang="en-GB" dirty="0">
              <a:latin typeface="Open Sans"/>
              <a:ea typeface="Open Sans"/>
              <a:cs typeface="Calibri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Calibri"/>
              </a:rPr>
              <a:t>(Partially) ‘Sufficient’, and ‘Good’ criteria of ILO 3.1.</a:t>
            </a:r>
          </a:p>
          <a:p>
            <a:pPr marL="198755" indent="-198755">
              <a:buNone/>
            </a:pPr>
            <a:r>
              <a:rPr lang="en-GB" b="1" dirty="0">
                <a:latin typeface="Open Sans"/>
                <a:ea typeface="Open Sans"/>
                <a:cs typeface="Open Sans"/>
              </a:rPr>
              <a:t>Requirements: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Discuss the trade-off between accuracy and interpretability of your AI model (applied to the Creative Brief) </a:t>
            </a: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Develop an AI model that balances accuracy and interpretability (applied to the Creative Brief)</a:t>
            </a: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1E718B-5A95-BE71-D1B4-7A7830DAB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82" y="412477"/>
            <a:ext cx="11534388" cy="867684"/>
          </a:xfrm>
        </p:spPr>
        <p:txBody>
          <a:bodyPr lIns="91440" tIns="45720" rIns="91440" bIns="45720" anchor="t"/>
          <a:lstStyle/>
          <a:p>
            <a:r>
              <a:rPr lang="en-NL" sz="3800" dirty="0">
                <a:latin typeface="Open Sans Semibold"/>
                <a:ea typeface="Open Sans Semibold"/>
                <a:cs typeface="Open Sans Semibold"/>
              </a:rPr>
              <a:t>Responsible AI (Transparency &amp; Interpretability)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3697485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7225" y="1279718"/>
            <a:ext cx="11144920" cy="3735895"/>
          </a:xfrm>
        </p:spPr>
        <p:txBody>
          <a:bodyPr wrap="square" lIns="91440" tIns="45720" rIns="91440" bIns="45720" anchor="t">
            <a:noAutofit/>
          </a:bodyPr>
          <a:lstStyle/>
          <a:p>
            <a:pPr marL="198755" indent="-198755"/>
            <a:r>
              <a:rPr lang="en-NL" dirty="0">
                <a:latin typeface="Open Sans"/>
                <a:ea typeface="Open Sans"/>
                <a:cs typeface="Open Sans"/>
              </a:rPr>
              <a:t>AI Canvas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pPr lvl="1"/>
            <a:r>
              <a:rPr lang="en-GB" dirty="0"/>
              <a:t>Conduct the disruptive technology risk assessment based on the lecture provided during Data lab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How can I </a:t>
            </a:r>
            <a:r>
              <a:rPr lang="en-GB" dirty="0">
                <a:ea typeface="+mn-lt"/>
                <a:cs typeface="+mn-lt"/>
              </a:rPr>
              <a:t>eliminate risks?</a:t>
            </a:r>
            <a:endParaRPr lang="en-GB" dirty="0">
              <a:cs typeface="Calibri"/>
            </a:endParaRPr>
          </a:p>
          <a:p>
            <a:pPr marL="0" indent="-2921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</a:t>
            </a:r>
            <a:r>
              <a:rPr lang="en-GB" dirty="0">
                <a:latin typeface="Open Sans"/>
                <a:ea typeface="Open Sans"/>
                <a:cs typeface="Open Sans"/>
              </a:rPr>
              <a:t> GOOD, EXCELLENT </a:t>
            </a:r>
          </a:p>
          <a:p>
            <a:pPr marL="0" indent="-29210">
              <a:buNone/>
            </a:pPr>
            <a:r>
              <a:rPr lang="en-GB" dirty="0">
                <a:latin typeface="Open Sans"/>
                <a:ea typeface="Open Sans"/>
                <a:cs typeface="Open Sans"/>
              </a:rPr>
              <a:t>Requirements:</a:t>
            </a:r>
          </a:p>
          <a:p>
            <a:pPr marL="0" indent="-29210"/>
            <a:r>
              <a:rPr lang="en-GB" sz="1800" dirty="0">
                <a:latin typeface="Open Sans"/>
                <a:ea typeface="Open Sans"/>
                <a:cs typeface="Open Sans"/>
              </a:rPr>
              <a:t> The student conducts assessment of disruptive technology risks associated with proposed application ( Use-Case 3);</a:t>
            </a:r>
          </a:p>
          <a:p>
            <a:pPr marL="0" indent="-29210"/>
            <a:r>
              <a:rPr lang="en-GB" sz="1800" dirty="0">
                <a:latin typeface="Open Sans"/>
                <a:ea typeface="Open Sans"/>
                <a:cs typeface="Open Sans"/>
              </a:rPr>
              <a:t> The student improves proposal for an application based on the assessment of disruptive technology risks (Use-Case 3). </a:t>
            </a:r>
          </a:p>
          <a:p>
            <a:pPr marL="0" indent="-29210"/>
            <a:endParaRPr lang="en-GB" sz="1800" b="1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GB" sz="3200" b="1" dirty="0">
                <a:latin typeface="Open Sans"/>
                <a:ea typeface="Open Sans"/>
                <a:cs typeface="Open Sans"/>
              </a:rPr>
              <a:t>[remove this slide before submission]</a:t>
            </a:r>
            <a:endParaRPr lang="en-GB" sz="1800" b="1" dirty="0">
              <a:ea typeface="Open Sans"/>
              <a:cs typeface="Open Sans"/>
            </a:endParaRPr>
          </a:p>
          <a:p>
            <a:pPr marL="0" indent="-29210"/>
            <a:endParaRPr lang="en-GB" b="1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nl-NL">
                <a:latin typeface="Open Sans Semibold"/>
                <a:ea typeface="Open Sans Semibold"/>
                <a:cs typeface="Open Sans Semibold"/>
              </a:rPr>
              <a:t>Business Understanding </a:t>
            </a:r>
            <a:r>
              <a:rPr lang="nl-NL" err="1">
                <a:latin typeface="Open Sans Semibold"/>
                <a:ea typeface="Open Sans Semibold"/>
                <a:cs typeface="Open Sans Semibold"/>
              </a:rPr>
              <a:t>Components</a:t>
            </a:r>
          </a:p>
          <a:p>
            <a:endParaRPr lang="nl-NL">
              <a:ea typeface="Open Sans Semibold"/>
              <a:cs typeface="Open Sans Semibold"/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8994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37F38D-14FE-DDBE-204B-2C0E8E65F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17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DD186-A7D0-5202-F633-56595371B87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7882" y="1399343"/>
            <a:ext cx="5389274" cy="471498"/>
          </a:xfrm>
        </p:spPr>
        <p:txBody>
          <a:bodyPr/>
          <a:lstStyle/>
          <a:p>
            <a:r>
              <a:rPr lang="en-US"/>
              <a:t>Risks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C44D8A-AA25-60D8-2AC3-F69BF4A64E8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[A risk]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5B2C73-CD65-5D8C-0A8D-3DD8A1C2083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[Some high-level plan]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3D5BAC0-5CDF-AEA9-591A-B57AA29E0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Disruptive Technology Risks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8B26866-91BB-C46F-6076-1E75A978E22F}"/>
              </a:ext>
            </a:extLst>
          </p:cNvPr>
          <p:cNvSpPr txBox="1">
            <a:spLocks/>
          </p:cNvSpPr>
          <p:nvPr/>
        </p:nvSpPr>
        <p:spPr>
          <a:xfrm>
            <a:off x="6104964" y="1399343"/>
            <a:ext cx="5389274" cy="4714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000" kern="1200" baseline="0">
                <a:solidFill>
                  <a:srgbClr val="00B7EE"/>
                </a:solidFill>
                <a:latin typeface="Open Sans SemiBold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Contingency Plan</a:t>
            </a:r>
          </a:p>
        </p:txBody>
      </p:sp>
    </p:spTree>
    <p:extLst>
      <p:ext uri="{BB962C8B-B14F-4D97-AF65-F5344CB8AC3E}">
        <p14:creationId xmlns:p14="http://schemas.microsoft.com/office/powerpoint/2010/main" val="317607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18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High-level concept design: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Reiterate:</a:t>
            </a:r>
          </a:p>
          <a:p>
            <a:r>
              <a:rPr lang="en-US" dirty="0"/>
              <a:t>Who is the user?</a:t>
            </a:r>
          </a:p>
          <a:p>
            <a:r>
              <a:rPr lang="en-US" dirty="0"/>
              <a:t>What problem are you solving?</a:t>
            </a:r>
          </a:p>
          <a:p>
            <a:r>
              <a:rPr lang="en-US" dirty="0"/>
              <a:t>How is the app going to solve that problem?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else is important to your app? For example:</a:t>
            </a:r>
          </a:p>
          <a:p>
            <a:r>
              <a:rPr lang="en-US" dirty="0"/>
              <a:t>Menu Flow?</a:t>
            </a:r>
          </a:p>
          <a:p>
            <a:r>
              <a:rPr lang="en-US" dirty="0"/>
              <a:t>Information flow?</a:t>
            </a:r>
          </a:p>
          <a:p>
            <a:r>
              <a:rPr lang="en-US" dirty="0"/>
              <a:t>Colors styles?</a:t>
            </a:r>
          </a:p>
          <a:p>
            <a:r>
              <a:rPr lang="en-US" dirty="0"/>
              <a:t>Interaction style?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r>
              <a:rPr lang="en-US"/>
              <a:t>:</a:t>
            </a:r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4EB31B-C5A4-1AD5-1B4A-59D799DF1458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Poor &amp; Excellent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756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19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/>
              <a:t>Algorithm Embedding</a:t>
            </a:r>
            <a:r>
              <a:rPr lang="en-US"/>
              <a:t>: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How is the computer vision algorithm embedded?</a:t>
            </a:r>
          </a:p>
          <a:p>
            <a:r>
              <a:rPr lang="en-US" dirty="0">
                <a:cs typeface="Calibri"/>
              </a:rPr>
              <a:t>What will the eventual algorithm detect and how?</a:t>
            </a:r>
          </a:p>
          <a:p>
            <a:r>
              <a:rPr lang="en-US" dirty="0">
                <a:cs typeface="Calibri"/>
              </a:rPr>
              <a:t>Will the algorithm be able to do more then demonstrated in the proof-of-concept?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945A84-CBD0-7497-3EF2-D7608F0468D7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Poor &amp; Sufficient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4960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0F3815-05BE-69EF-2D71-CC4B8EAC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C24BF-967B-8627-B3EB-49C7D509E22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/>
              <a:t>Value Proposition: What computer vision application will you make and why is it’s added value?</a:t>
            </a:r>
          </a:p>
          <a:p>
            <a:r>
              <a:rPr lang="en-GB" dirty="0"/>
              <a:t>Proof-of-Concept: How will my Computer Vision Algorithm work?</a:t>
            </a:r>
          </a:p>
          <a:p>
            <a:r>
              <a:rPr lang="en-GB" dirty="0"/>
              <a:t>Explainable AI: How does my AI work?</a:t>
            </a:r>
          </a:p>
          <a:p>
            <a:r>
              <a:rPr lang="en-GB" dirty="0"/>
              <a:t>Responsible AI: Why is my AI ethical?</a:t>
            </a:r>
          </a:p>
          <a:p>
            <a:r>
              <a:rPr lang="en-GB" dirty="0"/>
              <a:t>Disruptive Technology risks: What disruptive technology risks am I facing?</a:t>
            </a:r>
          </a:p>
          <a:p>
            <a:r>
              <a:rPr lang="en-GB" dirty="0"/>
              <a:t>Application Design: How will my computer vision application work?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800" b="1" dirty="0"/>
              <a:t>[Delete this slide before final submission]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D0C9CD-3F98-5442-CD02-B9EC8FB9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T</a:t>
            </a:r>
            <a:r>
              <a:rPr lang="en-NL" dirty="0"/>
              <a:t>able of Contents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463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20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Continuous Learning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/>
              <a:t>How does the application design allow for continual (supervised) learning based on user input? Meaning users can label data and/or output, E.g.:</a:t>
            </a:r>
          </a:p>
          <a:p>
            <a:pPr lvl="1"/>
            <a:r>
              <a:rPr lang="en-US"/>
              <a:t>annotate pictures;</a:t>
            </a:r>
          </a:p>
          <a:p>
            <a:pPr lvl="1"/>
            <a:r>
              <a:rPr lang="en-US"/>
              <a:t>other data labelling means;</a:t>
            </a:r>
          </a:p>
          <a:p>
            <a:pPr lvl="1"/>
            <a:r>
              <a:rPr lang="en-US"/>
              <a:t>rate predictions/model output.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r>
              <a:rPr lang="en-US"/>
              <a:t>: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007EAD-3AB9-FFCE-0CD7-2A8E9FF1BF2A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Poor &amp; Sufficient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3601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21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Feedback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NL"/>
              <a:t>User tests results</a:t>
            </a:r>
            <a:r>
              <a:rPr lang="en-US"/>
              <a:t>?</a:t>
            </a:r>
          </a:p>
          <a:p>
            <a:r>
              <a:rPr lang="en-US"/>
              <a:t>Client feedback? </a:t>
            </a:r>
          </a:p>
          <a:p>
            <a:r>
              <a:rPr lang="en-US"/>
              <a:t>What was processed and how?</a:t>
            </a:r>
          </a:p>
          <a:p>
            <a:r>
              <a:rPr lang="en-US"/>
              <a:t>Design implications?</a:t>
            </a:r>
            <a:endParaRPr lang="en-NL"/>
          </a:p>
          <a:p>
            <a:pPr marL="0" indent="0">
              <a:buNone/>
            </a:pPr>
            <a:endParaRPr lang="en-N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r>
              <a:rPr lang="en-US"/>
              <a:t>: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011FB2-C666-93D9-E3BB-A19A88E348D6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Insufficient, Sufficient &amp; Good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7399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22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/>
              <a:t>Low-level design</a:t>
            </a:r>
            <a:r>
              <a:rPr lang="en-US"/>
              <a:t>: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Detailed design of the application</a:t>
            </a:r>
          </a:p>
          <a:p>
            <a:r>
              <a:rPr lang="en-US" dirty="0"/>
              <a:t>How your application adds value to fundamental processes of the user case</a:t>
            </a:r>
          </a:p>
          <a:p>
            <a:r>
              <a:rPr lang="en-US" dirty="0"/>
              <a:t>Everything which doesn’t fit into the other boxes usually goes here…</a:t>
            </a:r>
          </a:p>
          <a:p>
            <a:pPr lvl="1"/>
            <a:r>
              <a:rPr lang="en-US" dirty="0"/>
              <a:t>Note that you might want to explain aspects of the low-level design using your wireframe if possible!</a:t>
            </a:r>
          </a:p>
          <a:p>
            <a:r>
              <a:rPr lang="en-US" dirty="0"/>
              <a:t>E.g.</a:t>
            </a:r>
          </a:p>
          <a:p>
            <a:pPr lvl="1"/>
            <a:r>
              <a:rPr lang="en-US" dirty="0"/>
              <a:t>User will receive notifications to do…</a:t>
            </a:r>
          </a:p>
          <a:p>
            <a:pPr lvl="1"/>
            <a:r>
              <a:rPr lang="en-US" dirty="0"/>
              <a:t>To improve user retention, a competitive system is introduced which does…</a:t>
            </a:r>
          </a:p>
          <a:p>
            <a:pPr lvl="1"/>
            <a:r>
              <a:rPr lang="en-US" dirty="0"/>
              <a:t>To warn the user for Y, a yellow </a:t>
            </a:r>
            <a:r>
              <a:rPr lang="en-US" dirty="0" err="1"/>
              <a:t>colour</a:t>
            </a:r>
            <a:r>
              <a:rPr lang="en-US" dirty="0"/>
              <a:t> will be used for X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r>
              <a:rPr lang="en-US"/>
              <a:t>: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18676-501C-E637-0CCD-BA492F75466B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Excellent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9124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94B63-E83C-C103-7590-1F477D3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23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B258F-8A5D-8D45-FC0B-A1D9EEA755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/>
              <a:t>Wireframe Prototype</a:t>
            </a:r>
            <a:r>
              <a:rPr lang="en-US"/>
              <a:t>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EC930-5CF0-E294-17C9-4EFBC52E47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7882" y="1881858"/>
            <a:ext cx="11144920" cy="4082714"/>
          </a:xfrm>
        </p:spPr>
        <p:txBody>
          <a:bodyPr/>
          <a:lstStyle/>
          <a:p>
            <a:r>
              <a:rPr lang="en-US" dirty="0"/>
              <a:t>Some demo…</a:t>
            </a:r>
          </a:p>
          <a:p>
            <a:pPr lvl="1"/>
            <a:r>
              <a:rPr lang="en-US" dirty="0"/>
              <a:t>This is where you will actually demonstrate your wireframe to the client. You can either open your wireframe, have a link here, a video demo of you using the wireframe; as long as you clearly convey you app design using the wireframe…</a:t>
            </a:r>
          </a:p>
          <a:p>
            <a:pPr marL="0" indent="0">
              <a:buNone/>
            </a:pPr>
            <a:endParaRPr lang="en-N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F758D47-1925-EE0F-D381-B93959AA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HCAI - </a:t>
            </a:r>
            <a:r>
              <a:rPr lang="en-NL"/>
              <a:t>Application Design</a:t>
            </a:r>
            <a:r>
              <a:rPr lang="en-US"/>
              <a:t>: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0486F8-85D7-6FB2-BF19-CABCACCA886D}"/>
              </a:ext>
            </a:extLst>
          </p:cNvPr>
          <p:cNvSpPr txBox="1"/>
          <p:nvPr/>
        </p:nvSpPr>
        <p:spPr>
          <a:xfrm>
            <a:off x="1484790" y="635635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 Poor, Sufficient, Good &amp; Excellent</a:t>
            </a:r>
            <a:endParaRPr lang="en-GB" dirty="0">
              <a:latin typeface="Open Sans"/>
              <a:ea typeface="Open Sans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0208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8009EC8-E9DE-2746-B629-E8E1C7F152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!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DBC3B0E-7707-0645-9528-558D358FE05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NL"/>
              <a:t>Any questions?</a:t>
            </a:r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6B891C5-6D26-DD48-8DFB-6F245191D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4974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18A26114-C70A-1045-B928-7E9DEFEB56C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L" dirty="0"/>
              <a:t>Business Understanding Components</a:t>
            </a:r>
            <a:endParaRPr lang="nl-NL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4013CABD-8215-8049-872C-2247EFA0982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wrap="square" lIns="91440" tIns="45720" rIns="91440" bIns="45720" anchor="t">
            <a:noAutofit/>
          </a:bodyPr>
          <a:lstStyle/>
          <a:p>
            <a:pPr marL="198755" indent="-198755"/>
            <a:r>
              <a:rPr lang="en-US" dirty="0">
                <a:latin typeface="Open Sans"/>
                <a:ea typeface="Open Sans"/>
                <a:cs typeface="Open Sans"/>
              </a:rPr>
              <a:t>Try to convey as much of the following requirements on the </a:t>
            </a:r>
            <a:r>
              <a:rPr lang="en-NL" dirty="0">
                <a:latin typeface="Open Sans"/>
                <a:ea typeface="Open Sans"/>
                <a:cs typeface="Open Sans"/>
              </a:rPr>
              <a:t>AI Canvas</a:t>
            </a:r>
            <a:r>
              <a:rPr lang="en-US" dirty="0">
                <a:latin typeface="Open Sans"/>
                <a:ea typeface="Open Sans"/>
                <a:cs typeface="Open Sans"/>
              </a:rPr>
              <a:t> on the next slide as possible.</a:t>
            </a:r>
          </a:p>
          <a:p>
            <a:pPr marL="198755" indent="-198755"/>
            <a:r>
              <a:rPr lang="en-US" dirty="0">
                <a:latin typeface="Open Sans"/>
                <a:ea typeface="Open Sans"/>
                <a:cs typeface="Open Sans"/>
              </a:rPr>
              <a:t>Use separate slides to:</a:t>
            </a:r>
          </a:p>
          <a:p>
            <a:pPr lvl="1"/>
            <a:r>
              <a:rPr lang="en-GB" dirty="0"/>
              <a:t>Conduct market research &amp; target audience analysis 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Argue for proposal feasibility </a:t>
            </a:r>
            <a:endParaRPr lang="en-GB" dirty="0">
              <a:cs typeface="Calibri"/>
            </a:endParaRPr>
          </a:p>
          <a:p>
            <a:pPr marL="0" indent="-29210">
              <a:buNone/>
            </a:pPr>
            <a:r>
              <a:rPr lang="en-GB" sz="2000" b="1" dirty="0">
                <a:latin typeface="Open Sans"/>
                <a:ea typeface="Open Sans"/>
                <a:cs typeface="Calibri"/>
              </a:rPr>
              <a:t>ILO Mapping: </a:t>
            </a:r>
            <a:r>
              <a:rPr lang="en-GB" sz="2000" dirty="0">
                <a:latin typeface="Open Sans"/>
                <a:ea typeface="Open Sans"/>
                <a:cs typeface="Open Sans"/>
              </a:rPr>
              <a:t>POOR, INSUFFICIENT</a:t>
            </a:r>
          </a:p>
          <a:p>
            <a:pPr marL="0" indent="-29210">
              <a:buNone/>
            </a:pPr>
            <a:r>
              <a:rPr lang="en-GB" sz="2000" b="1" dirty="0">
                <a:latin typeface="Open Sans"/>
                <a:ea typeface="Open Sans"/>
                <a:cs typeface="Open Sans"/>
              </a:rPr>
              <a:t>Business Understanding Requirements:</a:t>
            </a:r>
          </a:p>
          <a:p>
            <a:pPr marL="0" indent="-29210"/>
            <a:r>
              <a:rPr lang="en-GB" sz="1600" b="1" dirty="0">
                <a:latin typeface="Open Sans"/>
                <a:ea typeface="Open Sans"/>
                <a:cs typeface="Open Sans"/>
              </a:rPr>
              <a:t> Conduct research into overall consumer market ( User case 1);</a:t>
            </a:r>
            <a:endParaRPr lang="en-GB" sz="1600" b="1" dirty="0">
              <a:ea typeface="Open Sans"/>
              <a:cs typeface="Open Sans"/>
            </a:endParaRPr>
          </a:p>
          <a:p>
            <a:pPr marL="0" indent="-29210"/>
            <a:r>
              <a:rPr lang="en-GB" sz="1600" b="1" dirty="0">
                <a:latin typeface="Open Sans"/>
                <a:ea typeface="Open Sans"/>
                <a:cs typeface="Open Sans"/>
              </a:rPr>
              <a:t> Based on the conducted research generate an idea for an overall consumer market ( User case 1);</a:t>
            </a:r>
          </a:p>
          <a:p>
            <a:pPr marL="0" indent="-29210"/>
            <a:r>
              <a:rPr lang="en-GB" sz="1600" b="1" dirty="0">
                <a:latin typeface="Open Sans"/>
                <a:ea typeface="Open Sans"/>
                <a:cs typeface="Open Sans"/>
              </a:rPr>
              <a:t> Identify your actual customers and their needs by conducting segmentation, targeting and creating a user persona for your application ( User case 2);</a:t>
            </a:r>
            <a:endParaRPr lang="en-GB" sz="1600" b="1" dirty="0">
              <a:ea typeface="Open Sans"/>
              <a:cs typeface="Open Sans"/>
            </a:endParaRPr>
          </a:p>
          <a:p>
            <a:pPr marL="0" indent="-29210"/>
            <a:r>
              <a:rPr lang="en-GB" sz="1600" b="1" dirty="0">
                <a:latin typeface="Open Sans"/>
                <a:ea typeface="Open Sans"/>
                <a:cs typeface="Open Sans"/>
              </a:rPr>
              <a:t> Adjust your project proposal for an application based on the needs of your customers ( User case 2);</a:t>
            </a:r>
            <a:endParaRPr lang="en-GB" sz="2000" b="1" dirty="0">
              <a:latin typeface="Open Sans"/>
              <a:ea typeface="Open Sans"/>
              <a:cs typeface="Open Sans"/>
            </a:endParaRPr>
          </a:p>
          <a:p>
            <a:pPr marL="0" indent="-29210"/>
            <a:endParaRPr lang="en-GB" b="1" dirty="0">
              <a:ea typeface="Open Sans"/>
              <a:cs typeface="Open San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9EFD80A-BD39-E443-B3AE-61D6EEB7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/>
              <a:t>Value proposition</a:t>
            </a:r>
            <a:endParaRPr lang="nl-NL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0E6F2AA-432C-0142-A3F8-FAC53D1F0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4014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C845318-D328-9D4A-AB47-AA3BF8EC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AI Canvas</a:t>
            </a:r>
            <a:r>
              <a:rPr lang="en-US" dirty="0"/>
              <a:t>: provide high-level overview</a:t>
            </a:r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822E9F4-F273-9349-B925-63D0F125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4</a:t>
            </a:fld>
            <a:endParaRPr lang="nl-NL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67A9B8-7238-C686-FB79-DC42017C9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460194"/>
            <a:ext cx="8941431" cy="433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43B169C-8820-81AE-2B33-DD2BFBD66FEA}"/>
              </a:ext>
            </a:extLst>
          </p:cNvPr>
          <p:cNvSpPr/>
          <p:nvPr/>
        </p:nvSpPr>
        <p:spPr>
          <a:xfrm>
            <a:off x="2941426" y="3431663"/>
            <a:ext cx="2142125" cy="8845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cs typeface="Calibri"/>
              </a:rPr>
              <a:t>TARGET AUDIENCE, SEGMENTATION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70E652-24BD-4052-2196-994C52AC4D51}"/>
              </a:ext>
            </a:extLst>
          </p:cNvPr>
          <p:cNvSpPr/>
          <p:nvPr/>
        </p:nvSpPr>
        <p:spPr>
          <a:xfrm>
            <a:off x="2941426" y="2179425"/>
            <a:ext cx="2142125" cy="8845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>
                <a:cs typeface="Calibri"/>
              </a:rPr>
              <a:t>MARKET RESEARCH/ PROBLEM STATEMENT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FCBBC-F47B-3C71-1D38-283743E7DED4}"/>
              </a:ext>
            </a:extLst>
          </p:cNvPr>
          <p:cNvSpPr/>
          <p:nvPr/>
        </p:nvSpPr>
        <p:spPr>
          <a:xfrm>
            <a:off x="7188377" y="2179425"/>
            <a:ext cx="2493817" cy="8845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>
                <a:cs typeface="Calibri"/>
              </a:rPr>
              <a:t>IDEA GENERATION/SOLUTION AND EVALUATION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039FED2-5D87-9688-93A7-92B6FB6E72FA}"/>
              </a:ext>
            </a:extLst>
          </p:cNvPr>
          <p:cNvSpPr/>
          <p:nvPr/>
        </p:nvSpPr>
        <p:spPr>
          <a:xfrm>
            <a:off x="7188377" y="4482931"/>
            <a:ext cx="723633" cy="41563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cs typeface="Calibri"/>
              </a:rPr>
              <a:t>PoC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B45D1F4-1B2F-17FC-D14D-DEAE39B7A948}"/>
              </a:ext>
            </a:extLst>
          </p:cNvPr>
          <p:cNvSpPr/>
          <p:nvPr/>
        </p:nvSpPr>
        <p:spPr>
          <a:xfrm>
            <a:off x="9424329" y="4459561"/>
            <a:ext cx="723633" cy="41563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cs typeface="Calibri"/>
              </a:rPr>
              <a:t>PoC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2039027-8755-BA32-D2D0-BDA1EE8C0F17}"/>
              </a:ext>
            </a:extLst>
          </p:cNvPr>
          <p:cNvSpPr/>
          <p:nvPr/>
        </p:nvSpPr>
        <p:spPr>
          <a:xfrm>
            <a:off x="6883576" y="3386900"/>
            <a:ext cx="2366998" cy="41563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cs typeface="Calibri"/>
              </a:rPr>
              <a:t>RESPONSIBLE AI</a:t>
            </a:r>
            <a:endParaRPr lang="nl-NL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65F320B5-9D5C-1403-4514-0CF3A8EE5F57}"/>
              </a:ext>
            </a:extLst>
          </p:cNvPr>
          <p:cNvSpPr/>
          <p:nvPr/>
        </p:nvSpPr>
        <p:spPr>
          <a:xfrm>
            <a:off x="3372513" y="5583382"/>
            <a:ext cx="2414360" cy="41563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>
                <a:cs typeface="Calibri"/>
              </a:rPr>
              <a:t>DISRUPTIVE TECH RISKS</a:t>
            </a:r>
            <a:endParaRPr lang="nl-NL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DD94B260-8076-FA2E-FCB6-EDB20087B738}"/>
              </a:ext>
            </a:extLst>
          </p:cNvPr>
          <p:cNvSpPr/>
          <p:nvPr/>
        </p:nvSpPr>
        <p:spPr>
          <a:xfrm>
            <a:off x="2405854" y="4875197"/>
            <a:ext cx="870377" cy="60907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1400" dirty="0">
                <a:cs typeface="Calibri"/>
              </a:rPr>
              <a:t>SKIP THIS PART</a:t>
            </a:r>
            <a:endParaRPr lang="nl-NL" sz="1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684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36546-7B58-A7AF-6999-9032448E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5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FCBD6-377B-C63F-1408-7F7A658C86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Bias, fairness, transparency and interpretability</a:t>
            </a:r>
            <a:endParaRPr lang="en-US" err="1">
              <a:ea typeface="Open Sans SemiBold"/>
              <a:cs typeface="Open Sans SemiBold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85D55-35C4-B5C7-9B24-D687D6A0986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wrap="square" lIns="91440" tIns="45720" rIns="91440" bIns="45720" anchor="t">
            <a:noAutofit/>
          </a:bodyPr>
          <a:lstStyle/>
          <a:p>
            <a:pPr marL="0" indent="0">
              <a:buNone/>
            </a:pPr>
            <a:r>
              <a:rPr lang="en-GB" b="1" dirty="0">
                <a:latin typeface="Open Sans"/>
                <a:ea typeface="Open Sans"/>
                <a:cs typeface="Calibri"/>
              </a:rPr>
              <a:t>ILO Mapping:</a:t>
            </a:r>
            <a:endParaRPr lang="en-GB" dirty="0">
              <a:latin typeface="Open Sans"/>
              <a:ea typeface="Open Sans"/>
              <a:cs typeface="Calibri"/>
            </a:endParaRPr>
          </a:p>
          <a:p>
            <a:pPr marL="198755" indent="-198755"/>
            <a:r>
              <a:rPr lang="en-GB" dirty="0">
                <a:latin typeface="Open Sans"/>
                <a:ea typeface="Open Sans"/>
                <a:cs typeface="Calibri"/>
              </a:rPr>
              <a:t>‘Poor’ criteria of </a:t>
            </a:r>
            <a:r>
              <a:rPr lang="en-GB">
                <a:latin typeface="Open Sans"/>
                <a:ea typeface="Open Sans"/>
                <a:cs typeface="Calibri"/>
              </a:rPr>
              <a:t>ILO 3.1</a:t>
            </a:r>
            <a:endParaRPr lang="en-GB" dirty="0">
              <a:latin typeface="Open Sans"/>
              <a:ea typeface="Open Sans"/>
              <a:cs typeface="Calibri"/>
            </a:endParaRPr>
          </a:p>
          <a:p>
            <a:pPr marL="198755" indent="-198755">
              <a:buNone/>
            </a:pPr>
            <a:r>
              <a:rPr lang="en-GB" b="1" dirty="0">
                <a:latin typeface="Open Sans"/>
                <a:ea typeface="Open Sans"/>
                <a:cs typeface="Open Sans"/>
              </a:rPr>
              <a:t>Requirements:</a:t>
            </a:r>
            <a:endParaRPr lang="en-GB" dirty="0">
              <a:latin typeface="Open Sans"/>
              <a:ea typeface="Open Sans"/>
              <a:cs typeface="Open Sans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Perform an EDA on the dataset with the goal to identify, and describe an instance of bias in the </a:t>
            </a:r>
            <a:r>
              <a:rPr lang="en-GB" dirty="0" err="1">
                <a:latin typeface="Open Sans"/>
                <a:ea typeface="Open Sans"/>
                <a:cs typeface="Open Sans"/>
              </a:rPr>
              <a:t>Imsitu</a:t>
            </a:r>
            <a:r>
              <a:rPr lang="en-GB" dirty="0">
                <a:latin typeface="Open Sans"/>
                <a:ea typeface="Open Sans"/>
                <a:cs typeface="Open Sans"/>
              </a:rPr>
              <a:t> dataset.</a:t>
            </a:r>
            <a:endParaRPr lang="en-GB" dirty="0">
              <a:latin typeface="Open Sans"/>
              <a:ea typeface="Open Sans Semibold"/>
              <a:cs typeface="Open Sans Semibold"/>
            </a:endParaRPr>
          </a:p>
          <a:p>
            <a:pPr marL="198755" indent="-198755">
              <a:buFont typeface="Arial"/>
              <a:buChar char="•"/>
            </a:pPr>
            <a:r>
              <a:rPr lang="en-GB" dirty="0">
                <a:latin typeface="Open Sans"/>
                <a:ea typeface="Open Sans"/>
                <a:cs typeface="Open Sans"/>
              </a:rPr>
              <a:t>Discuss a possible ramification (e.g., harm) in terms of fairness of the identified bias instance in the </a:t>
            </a:r>
            <a:r>
              <a:rPr lang="en-GB" dirty="0" err="1">
                <a:latin typeface="Open Sans"/>
                <a:ea typeface="Open Sans"/>
                <a:cs typeface="Open Sans"/>
              </a:rPr>
              <a:t>Imsitu</a:t>
            </a:r>
            <a:r>
              <a:rPr lang="en-GB" dirty="0">
                <a:latin typeface="Open Sans"/>
                <a:ea typeface="Open Sans"/>
                <a:cs typeface="Open Sans"/>
              </a:rPr>
              <a:t> dataset.</a:t>
            </a:r>
            <a:endParaRPr lang="en-GB" dirty="0">
              <a:latin typeface="Open Sans"/>
              <a:ea typeface="Open Sans Semibold"/>
              <a:cs typeface="Open Sans Semibold"/>
            </a:endParaRPr>
          </a:p>
          <a:p>
            <a:pPr marL="0" indent="0">
              <a:buNone/>
            </a:pP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1E718B-5A95-BE71-D1B4-7A7830DA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NL">
                <a:latin typeface="Open Sans Semibold"/>
                <a:ea typeface="Open Sans Semibold"/>
                <a:cs typeface="Open Sans Semibold"/>
              </a:rPr>
              <a:t>Responsible AI (Fairness &amp; Bias)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492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F36546-7B58-A7AF-6999-9032448E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6</a:t>
            </a:fld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FCBD6-377B-C63F-1408-7F7A658C86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8682" y="1132643"/>
            <a:ext cx="11144922" cy="471498"/>
          </a:xfrm>
        </p:spPr>
        <p:txBody>
          <a:bodyPr lIns="91440" tIns="45720" rIns="91440" bIns="45720" anchor="t"/>
          <a:lstStyle/>
          <a:p>
            <a:r>
              <a:rPr lang="en-NL">
                <a:latin typeface="Open Sans SemiBold"/>
                <a:ea typeface="Open Sans SemiBold"/>
                <a:cs typeface="Open Sans SemiBold"/>
              </a:rPr>
              <a:t>Present the final model you developed on the use-case you selected.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85D55-35C4-B5C7-9B24-D687D6A0986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8682" y="2123158"/>
            <a:ext cx="11144920" cy="3735895"/>
          </a:xfrm>
        </p:spPr>
        <p:txBody>
          <a:bodyPr wrap="square"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The dataset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Baselines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Preprocessing</a:t>
            </a:r>
            <a:endParaRPr lang="en-US">
              <a:ea typeface="Open Sans"/>
              <a:cs typeface="Open Sans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CNN architecture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CNN training</a:t>
            </a:r>
            <a:endParaRPr lang="en-US">
              <a:ea typeface="Open Sans"/>
              <a:cs typeface="Open Sans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Model performance</a:t>
            </a:r>
            <a:endParaRPr lang="en-US">
              <a:ea typeface="Open Sans"/>
              <a:cs typeface="Open Sans"/>
            </a:endParaRP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Error analysis</a:t>
            </a:r>
            <a:endParaRPr lang="en-GB"/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Iteration</a:t>
            </a:r>
          </a:p>
          <a:p>
            <a:pPr marL="0" indent="0">
              <a:buNone/>
            </a:pPr>
            <a:r>
              <a:rPr lang="en-GB" b="1">
                <a:latin typeface="Open Sans"/>
                <a:ea typeface="Open Sans"/>
                <a:cs typeface="Calibri"/>
              </a:rPr>
              <a:t>ILO Mapping: </a:t>
            </a:r>
            <a:r>
              <a:rPr lang="en-GB">
                <a:latin typeface="Open Sans"/>
                <a:ea typeface="Open Sans"/>
                <a:cs typeface="Calibri"/>
              </a:rPr>
              <a:t>The PoC slides relate to ILO 4.1 Sufficient &amp; Good </a:t>
            </a:r>
            <a:r>
              <a:rPr lang="en-GB">
                <a:latin typeface="Open Sans"/>
                <a:ea typeface="Open Sans"/>
                <a:cs typeface="Open Sans"/>
              </a:rPr>
              <a:t>criteria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11E718B-5A95-BE71-D1B4-7A7830DAB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NL">
                <a:latin typeface="Open Sans Semibold"/>
                <a:ea typeface="Open Sans Semibold"/>
                <a:cs typeface="Open Sans Semibold"/>
              </a:rPr>
              <a:t>Proof-of-Concept: Deep Learning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35136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9A2B80-2A27-DB2C-8D06-9278F3EE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7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B15B-3028-0A96-05BA-3620AC39F24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Assuming you have a classification problem, is it binary, multi-class or multi-label?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Show a few examples per class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How many classes?</a:t>
            </a:r>
            <a:endParaRPr lang="en-US"/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How many images per class?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Train/Test sizes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Image size?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How are the images labeled?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Dataset source(s)?</a:t>
            </a:r>
          </a:p>
          <a:p>
            <a:pPr marL="198755" indent="-198755"/>
            <a:endParaRPr lang="en-US">
              <a:latin typeface="Open Sans"/>
              <a:ea typeface="Open Sans"/>
              <a:cs typeface="Open San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E5E09F-DEDF-90ED-374D-D8B473E2E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The dataset</a:t>
            </a:r>
            <a:endParaRPr lang="en-US">
              <a:ea typeface="Open Sans Semibold"/>
              <a:cs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4151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E53B84-715B-E71E-E1BA-2D9CE8761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8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A6E07-E9EA-1F71-9117-A3F1E9491E5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Random guess accuracy?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Human-Level Performance?</a:t>
            </a:r>
          </a:p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Multilayer Perceptron?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66E84BE-221A-928E-0894-D366C327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Baselines</a:t>
            </a:r>
          </a:p>
          <a:p>
            <a:endParaRPr lang="en-US">
              <a:ea typeface="Open Sans Semibold"/>
              <a:cs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3835670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CFEBE8-14FF-1F01-1512-2B64EFC29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C878E-6624-8940-965B-E61AF946BCDB}" type="slidenum">
              <a:rPr lang="nl-NL" smtClean="0"/>
              <a:t>9</a:t>
            </a:fld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44099-958B-FAE4-918C-51E4968DBFD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>
            <a:noAutofit/>
          </a:bodyPr>
          <a:lstStyle/>
          <a:p>
            <a:pPr marL="198755" indent="-198755"/>
            <a:r>
              <a:rPr lang="en-US">
                <a:latin typeface="Open Sans"/>
                <a:ea typeface="Open Sans"/>
                <a:cs typeface="Open Sans"/>
              </a:rPr>
              <a:t>Explain all the preprocessing steps you did. Normalization etc.</a:t>
            </a:r>
            <a:endParaRPr lang="en-US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B9C166-2AD7-DB52-CA76-7A6E267D5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Open Sans Semibold"/>
                <a:ea typeface="Open Sans Semibold"/>
                <a:cs typeface="Open Sans Semibold"/>
              </a:rPr>
              <a:t>PoC: Preprocessing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2716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IDE">
  <a:themeElements>
    <a:clrScheme name="Aangepast 2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74072DD1-003A-498D-805F-6F12813DF1F1}"/>
    </a:ext>
  </a:extLst>
</a:theme>
</file>

<file path=ppt/theme/theme2.xml><?xml version="1.0" encoding="utf-8"?>
<a:theme xmlns:a="http://schemas.openxmlformats.org/drawingml/2006/main" name="TEXT SLIDE">
  <a:themeElements>
    <a:clrScheme name="BUas Thema">
      <a:dk1>
        <a:srgbClr val="000000"/>
      </a:dk1>
      <a:lt1>
        <a:srgbClr val="FFFFFF"/>
      </a:lt1>
      <a:dk2>
        <a:srgbClr val="0E3D67"/>
      </a:dk2>
      <a:lt2>
        <a:srgbClr val="E7E6E6"/>
      </a:lt2>
      <a:accent1>
        <a:srgbClr val="00B7ED"/>
      </a:accent1>
      <a:accent2>
        <a:srgbClr val="EC7C30"/>
      </a:accent2>
      <a:accent3>
        <a:srgbClr val="FDFFFE"/>
      </a:accent3>
      <a:accent4>
        <a:srgbClr val="FDFFFE"/>
      </a:accent4>
      <a:accent5>
        <a:srgbClr val="FDFFFE"/>
      </a:accent5>
      <a:accent6>
        <a:srgbClr val="FDFFFE"/>
      </a:accent6>
      <a:hlink>
        <a:srgbClr val="FDFFFE"/>
      </a:hlink>
      <a:folHlink>
        <a:srgbClr val="EC7C3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as Powerpoint.pptx" id="{E1222238-079D-4974-8536-DE896AF598CD}" vid="{858C82BB-7DD2-4828-892B-C2A10CE3C946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EF28CA2629948A9F801C782641252" ma:contentTypeVersion="16" ma:contentTypeDescription="Create a new document." ma:contentTypeScope="" ma:versionID="9c6005e7f719c391f8a081f21693d65f">
  <xsd:schema xmlns:xsd="http://www.w3.org/2001/XMLSchema" xmlns:xs="http://www.w3.org/2001/XMLSchema" xmlns:p="http://schemas.microsoft.com/office/2006/metadata/properties" xmlns:ns2="bd38d267-56bb-4e22-b975-199a06fd69fa" xmlns:ns3="d8c712e5-67fc-4595-93cb-a4164dd8eff3" targetNamespace="http://schemas.microsoft.com/office/2006/metadata/properties" ma:root="true" ma:fieldsID="ac16135cc8f915f339c57eb2d0574bad" ns2:_="" ns3:_="">
    <xsd:import namespace="bd38d267-56bb-4e22-b975-199a06fd69fa"/>
    <xsd:import namespace="d8c712e5-67fc-4595-93cb-a4164dd8ef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38d267-56bb-4e22-b975-199a06fd6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365a90ea-d0e7-4aae-8ef9-9f5dd1eb65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c712e5-67fc-4595-93cb-a4164dd8ef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e624992-a676-4554-99c9-a3d8ae70b3e3}" ma:internalName="TaxCatchAll" ma:showField="CatchAllData" ma:web="d8c712e5-67fc-4595-93cb-a4164dd8ef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d38d267-56bb-4e22-b975-199a06fd69fa">
      <Terms xmlns="http://schemas.microsoft.com/office/infopath/2007/PartnerControls"/>
    </lcf76f155ced4ddcb4097134ff3c332f>
    <TaxCatchAll xmlns="d8c712e5-67fc-4595-93cb-a4164dd8eff3" xsi:nil="true"/>
  </documentManagement>
</p:properties>
</file>

<file path=customXml/itemProps1.xml><?xml version="1.0" encoding="utf-8"?>
<ds:datastoreItem xmlns:ds="http://schemas.openxmlformats.org/officeDocument/2006/customXml" ds:itemID="{A161ECC5-8C0A-40D3-B7C9-710A87C718F6}">
  <ds:schemaRefs>
    <ds:schemaRef ds:uri="bd38d267-56bb-4e22-b975-199a06fd69fa"/>
    <ds:schemaRef ds:uri="d8c712e5-67fc-4595-93cb-a4164dd8eff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BDE96B7-2B32-41BB-94C3-26DDC5AA14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080B34-2E67-4CAF-8EF6-72F240EC50BC}">
  <ds:schemaRefs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bd38d267-56bb-4e22-b975-199a06fd69fa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d8c712e5-67fc-4595-93cb-a4164dd8eff3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BUas Powerpoint</Template>
  <TotalTime>143</TotalTime>
  <Words>1188</Words>
  <Application>Microsoft Office PowerPoint</Application>
  <PresentationFormat>Widescreen</PresentationFormat>
  <Paragraphs>181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Open Sans</vt:lpstr>
      <vt:lpstr>Open Sans Semibold</vt:lpstr>
      <vt:lpstr>Open Sans Semibold</vt:lpstr>
      <vt:lpstr>TITLE SIDE</vt:lpstr>
      <vt:lpstr>TEXT SLIDE</vt:lpstr>
      <vt:lpstr>Project Proposal: YourTitleHere</vt:lpstr>
      <vt:lpstr>Ordered Table of Contents</vt:lpstr>
      <vt:lpstr>Value proposition</vt:lpstr>
      <vt:lpstr>AI Canvas: provide high-level overview</vt:lpstr>
      <vt:lpstr>Responsible AI (Fairness &amp; Bias)</vt:lpstr>
      <vt:lpstr>Proof-of-Concept: Deep Learning</vt:lpstr>
      <vt:lpstr>PoC: The dataset</vt:lpstr>
      <vt:lpstr>PoC: Baselines </vt:lpstr>
      <vt:lpstr>PoC: Preprocessing</vt:lpstr>
      <vt:lpstr>PoC: CNN architecture</vt:lpstr>
      <vt:lpstr>PoC: CNN training</vt:lpstr>
      <vt:lpstr>PoC: Model performance</vt:lpstr>
      <vt:lpstr>PoC: Error analysis</vt:lpstr>
      <vt:lpstr>PoC: Iteration </vt:lpstr>
      <vt:lpstr>Responsible AI (Transparency &amp; Interpretability)</vt:lpstr>
      <vt:lpstr>Business Understanding Components </vt:lpstr>
      <vt:lpstr>Disruptive Technology Risks</vt:lpstr>
      <vt:lpstr>HCAI - Application Design:</vt:lpstr>
      <vt:lpstr>HCAI - Application Design</vt:lpstr>
      <vt:lpstr>HCAI - Application Design:</vt:lpstr>
      <vt:lpstr>HCAI - Application Design:</vt:lpstr>
      <vt:lpstr>HCAI - Application Design:</vt:lpstr>
      <vt:lpstr>HCAI - Application Design: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Heijligers, Bram</dc:creator>
  <cp:lastModifiedBy>Heijligers, Bram</cp:lastModifiedBy>
  <cp:revision>13</cp:revision>
  <dcterms:created xsi:type="dcterms:W3CDTF">2022-12-20T17:29:36Z</dcterms:created>
  <dcterms:modified xsi:type="dcterms:W3CDTF">2023-02-04T20:13:33Z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0x01010064DEF28CA2629948A9F801C782641252</vt:lpwstr>
  </property>
  <property fmtid="{D5CDD505-2E9C-101B-9397-08002B2CF9AE}" pid="3" name="MediaServiceImageTags">
    <vt:lpwstr/>
  </property>
</Properties>
</file>

<file path=docProps/thumbnail.jpeg>
</file>